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341" r:id="rId3"/>
    <p:sldId id="378" r:id="rId4"/>
    <p:sldId id="379" r:id="rId5"/>
    <p:sldId id="380" r:id="rId6"/>
    <p:sldId id="266" r:id="rId7"/>
    <p:sldId id="345" r:id="rId8"/>
    <p:sldId id="346" r:id="rId9"/>
    <p:sldId id="354" r:id="rId10"/>
    <p:sldId id="365" r:id="rId11"/>
    <p:sldId id="374" r:id="rId12"/>
    <p:sldId id="382" r:id="rId13"/>
    <p:sldId id="27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341"/>
            <p14:sldId id="378"/>
            <p14:sldId id="379"/>
            <p14:sldId id="380"/>
            <p14:sldId id="266"/>
            <p14:sldId id="345"/>
            <p14:sldId id="346"/>
            <p14:sldId id="354"/>
            <p14:sldId id="365"/>
            <p14:sldId id="374"/>
            <p14:sldId id="382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9877" autoAdjust="0"/>
  </p:normalViewPr>
  <p:slideViewPr>
    <p:cSldViewPr snapToGrid="0">
      <p:cViewPr varScale="1">
        <p:scale>
          <a:sx n="63" d="100"/>
          <a:sy n="63" d="100"/>
        </p:scale>
        <p:origin x="966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75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 err="1"/>
              <a:t>Dn</a:t>
            </a:r>
            <a:r>
              <a:rPr lang="zh-CN" altLang="en-US" b="0" dirty="0"/>
              <a:t>是</a:t>
            </a:r>
            <a:r>
              <a:rPr lang="en-US" altLang="zh-CN" b="0" dirty="0"/>
              <a:t>Adaptive Learnable Self-loops</a:t>
            </a:r>
            <a:r>
              <a:rPr lang="zh-CN" altLang="en-US" b="0" dirty="0"/>
              <a:t>中的参数</a:t>
            </a:r>
            <a:endParaRPr lang="en-US" altLang="zh-CN" b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10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42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/>
              <a:t>原始的</a:t>
            </a:r>
            <a:r>
              <a:rPr lang="en-US" altLang="zh-CN" b="0" dirty="0"/>
              <a:t>GCN</a:t>
            </a:r>
            <a:r>
              <a:rPr lang="zh-CN" altLang="en-US" b="0" dirty="0"/>
              <a:t>加的</a:t>
            </a:r>
            <a:r>
              <a:rPr lang="en-US" altLang="zh-CN" b="0" dirty="0"/>
              <a:t>self-loop</a:t>
            </a:r>
            <a:r>
              <a:rPr lang="zh-CN" altLang="en-US" b="0" dirty="0"/>
              <a:t>是单位矩阵，</a:t>
            </a:r>
            <a:r>
              <a:rPr lang="ko-KR" altLang="en-US" b="0" dirty="0"/>
              <a:t>然而，不同节点的节点特征的重要性可能不同；并且节点需要不同数量的自循环</a:t>
            </a:r>
            <a:r>
              <a:rPr lang="zh-CN" altLang="en-US" b="0" dirty="0"/>
              <a:t>，这里作者提出</a:t>
            </a:r>
            <a:r>
              <a:rPr lang="en-US" altLang="zh-CN" b="0" dirty="0"/>
              <a:t>Adaptive Learnable Self-loops</a:t>
            </a:r>
          </a:p>
          <a:p>
            <a:r>
              <a:rPr lang="en-US" altLang="zh-CN" b="0" dirty="0"/>
              <a:t>DL</a:t>
            </a:r>
            <a:r>
              <a:rPr lang="zh-CN" altLang="en-US" b="0" dirty="0"/>
              <a:t>为有标签节点的集合，</a:t>
            </a:r>
            <a:r>
              <a:rPr lang="en-US" altLang="zh-CN" b="0" dirty="0"/>
              <a:t>loss</a:t>
            </a:r>
            <a:r>
              <a:rPr lang="zh-CN" altLang="en-US" b="0" dirty="0"/>
              <a:t>可以为</a:t>
            </a:r>
            <a:r>
              <a:rPr lang="en-US" altLang="zh-CN" b="0" dirty="0"/>
              <a:t>cross entropy</a:t>
            </a:r>
          </a:p>
          <a:p>
            <a:r>
              <a:rPr lang="en-US" altLang="zh-CN" b="0" dirty="0"/>
              <a:t>Adaptive self-loop</a:t>
            </a:r>
            <a:r>
              <a:rPr lang="zh-CN" altLang="en-US" b="0" dirty="0"/>
              <a:t>做了两层</a:t>
            </a:r>
            <a:endParaRPr lang="en-US" altLang="zh-CN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717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/>
              <a:t>上面的节点相似性聚合只能将具有相似特征的节点的</a:t>
            </a:r>
            <a:r>
              <a:rPr lang="en-US" altLang="zh-CN" b="0" dirty="0"/>
              <a:t>embedding</a:t>
            </a:r>
            <a:r>
              <a:rPr lang="zh-CN" altLang="en-US" b="0" dirty="0"/>
              <a:t>更相似，无法将不相似节点的</a:t>
            </a:r>
            <a:r>
              <a:rPr lang="en-US" altLang="zh-CN" b="0" dirty="0"/>
              <a:t>embedding</a:t>
            </a:r>
            <a:r>
              <a:rPr lang="zh-CN" altLang="en-US" b="0" dirty="0"/>
              <a:t>互相分开，</a:t>
            </a:r>
            <a:endParaRPr lang="en-US" altLang="zh-C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/>
              <a:t>因此提出</a:t>
            </a:r>
            <a:r>
              <a:rPr lang="en-US" altLang="zh-CN" b="0" dirty="0"/>
              <a:t>self-supervised learning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/>
              <a:t>T </a:t>
            </a:r>
            <a:r>
              <a:rPr lang="zh-CN" altLang="en-US" b="0" dirty="0"/>
              <a:t>是采样节点对集合，采样的节点对是每个节点与其最相似的</a:t>
            </a:r>
            <a:r>
              <a:rPr lang="en-US" altLang="zh-CN" b="0" dirty="0"/>
              <a:t>m</a:t>
            </a:r>
            <a:r>
              <a:rPr lang="zh-CN" altLang="en-US" b="0" dirty="0"/>
              <a:t>个，和其最不相似的</a:t>
            </a:r>
            <a:r>
              <a:rPr lang="en-US" altLang="zh-CN" b="0" dirty="0"/>
              <a:t>m</a:t>
            </a:r>
            <a:r>
              <a:rPr lang="zh-CN" altLang="en-US" b="0" dirty="0"/>
              <a:t>个构成的节点对集合</a:t>
            </a:r>
            <a:endParaRPr lang="en-US" altLang="zh-CN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dirty="0" err="1"/>
              <a:t>fw</a:t>
            </a:r>
            <a:r>
              <a:rPr lang="zh-CN" altLang="en-US" b="0" dirty="0"/>
              <a:t>是个线性变换，例如：</a:t>
            </a:r>
            <a:r>
              <a:rPr lang="en-US" altLang="zh-CN" b="0" dirty="0" err="1"/>
              <a:t>citeseer</a:t>
            </a:r>
            <a:r>
              <a:rPr lang="zh-CN" altLang="en-US" b="0" dirty="0"/>
              <a:t>，</a:t>
            </a:r>
            <a:r>
              <a:rPr lang="en-US" altLang="zh-CN" b="0" dirty="0"/>
              <a:t>Hi</a:t>
            </a:r>
            <a:r>
              <a:rPr lang="zh-CN" altLang="en-US" b="0" dirty="0"/>
              <a:t>是</a:t>
            </a:r>
            <a:r>
              <a:rPr lang="en-US" altLang="zh-CN" b="0" dirty="0"/>
              <a:t>3327*128</a:t>
            </a:r>
            <a:r>
              <a:rPr lang="zh-CN" altLang="en-US" b="0" dirty="0"/>
              <a:t>，则映射结果为</a:t>
            </a:r>
            <a:r>
              <a:rPr lang="en-US" altLang="zh-CN" b="0" dirty="0"/>
              <a:t>3327*1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762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754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117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比较模型的抗干扰能力，通过减少一定比例节点的连边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14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比较不同状态图的重叠情况，</a:t>
            </a:r>
            <a:r>
              <a:rPr lang="en-US" altLang="zh-CN" dirty="0"/>
              <a:t>A</a:t>
            </a:r>
            <a:r>
              <a:rPr lang="zh-CN" altLang="en-US" dirty="0"/>
              <a:t>是起始图，</a:t>
            </a:r>
            <a:r>
              <a:rPr lang="en-US" altLang="zh-CN" dirty="0" err="1"/>
              <a:t>Af</a:t>
            </a:r>
            <a:r>
              <a:rPr lang="zh-CN" altLang="en-US" dirty="0"/>
              <a:t>是</a:t>
            </a:r>
            <a:r>
              <a:rPr lang="en-US" altLang="zh-CN" dirty="0" err="1"/>
              <a:t>knn</a:t>
            </a:r>
            <a:r>
              <a:rPr lang="en-US" altLang="zh-CN" dirty="0"/>
              <a:t>-</a:t>
            </a:r>
            <a:r>
              <a:rPr lang="zh-CN" altLang="en-US" dirty="0"/>
              <a:t>特征图，</a:t>
            </a:r>
            <a:r>
              <a:rPr lang="en-US" altLang="zh-CN" dirty="0"/>
              <a:t>Ah</a:t>
            </a:r>
            <a:r>
              <a:rPr lang="zh-CN" altLang="en-US" dirty="0"/>
              <a:t>是中间隐藏状态图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06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81584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0" y="1605382"/>
            <a:ext cx="1207478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Node Similarity Preserving Graph Convolutional Networks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7369" y="3112521"/>
            <a:ext cx="2067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WSDM_2021</a:t>
            </a:r>
            <a:endParaRPr lang="zh-CN" altLang="en-US" sz="24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60375AE-CD7B-4597-A8F4-6A21B4D7C654}"/>
              </a:ext>
            </a:extLst>
          </p:cNvPr>
          <p:cNvSpPr txBox="1"/>
          <p:nvPr/>
        </p:nvSpPr>
        <p:spPr>
          <a:xfrm>
            <a:off x="3198495" y="4883286"/>
            <a:ext cx="6198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Code : </a:t>
            </a:r>
            <a:r>
              <a:rPr lang="en-US" altLang="zh-CN" dirty="0">
                <a:effectLst/>
              </a:rPr>
              <a:t> https://github.com/ChandlerBang/SimP-GCN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9D9850-A2D9-4EEB-9736-5DE25CCC4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1994776"/>
            <a:ext cx="11506200" cy="327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4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045F966-BE96-480B-B2E9-F528957F3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1914764"/>
            <a:ext cx="11109960" cy="37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3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0DD45C-F7C9-4F09-88C9-93764690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0" y="1733550"/>
            <a:ext cx="6667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7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02CBC2-4288-42BC-9AE1-D8ED6857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" y="1837348"/>
            <a:ext cx="7473315" cy="394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7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02CBC2-4288-42BC-9AE1-D8ED6857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1" y="1837349"/>
            <a:ext cx="7128658" cy="3763352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C5519BAB-B6AE-4DD4-803F-A8D2C7E94334}"/>
              </a:ext>
            </a:extLst>
          </p:cNvPr>
          <p:cNvSpPr/>
          <p:nvPr/>
        </p:nvSpPr>
        <p:spPr>
          <a:xfrm>
            <a:off x="1" y="1837348"/>
            <a:ext cx="1325879" cy="24755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469006B-8A04-4BEE-8261-EEB465C08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512" y="1837348"/>
            <a:ext cx="1743075" cy="8477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CA52E61-0DEA-4E02-911F-9249C5242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585" y="2723173"/>
            <a:ext cx="4463415" cy="8624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237C7F-A22F-4184-B3C5-55B68C631DD9}"/>
              </a:ext>
            </a:extLst>
          </p:cNvPr>
          <p:cNvSpPr txBox="1"/>
          <p:nvPr/>
        </p:nvSpPr>
        <p:spPr>
          <a:xfrm>
            <a:off x="6928485" y="1360872"/>
            <a:ext cx="3388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Feature Graph Construction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A10D19-DABC-4BF2-A7A4-5329C4040060}"/>
              </a:ext>
            </a:extLst>
          </p:cNvPr>
          <p:cNvSpPr txBox="1"/>
          <p:nvPr/>
        </p:nvSpPr>
        <p:spPr>
          <a:xfrm>
            <a:off x="6928485" y="3785440"/>
            <a:ext cx="3145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Adaptive Graph Integration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3D82B29-01F3-45E4-B29A-B010ED9B5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191" y="4223464"/>
            <a:ext cx="4494988" cy="51684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DE16276-F087-40BC-806C-72752373AE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5512" y="4809001"/>
            <a:ext cx="2631968" cy="57216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4A7D7C3-B97B-41C9-A93D-477D74A036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9345" y="5637945"/>
            <a:ext cx="4778834" cy="700709"/>
          </a:xfrm>
          <a:prstGeom prst="rect">
            <a:avLst/>
          </a:prstGeom>
        </p:spPr>
      </p:pic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61A7D3A-A2FC-4D67-A2CC-317E715ADA0E}"/>
              </a:ext>
            </a:extLst>
          </p:cNvPr>
          <p:cNvSpPr/>
          <p:nvPr/>
        </p:nvSpPr>
        <p:spPr>
          <a:xfrm>
            <a:off x="1409700" y="2114912"/>
            <a:ext cx="1630680" cy="8797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94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02CBC2-4288-42BC-9AE1-D8ED6857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1" y="1837349"/>
            <a:ext cx="7128658" cy="37633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237C7F-A22F-4184-B3C5-55B68C631DD9}"/>
              </a:ext>
            </a:extLst>
          </p:cNvPr>
          <p:cNvSpPr txBox="1"/>
          <p:nvPr/>
        </p:nvSpPr>
        <p:spPr>
          <a:xfrm>
            <a:off x="6928485" y="1360872"/>
            <a:ext cx="3388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Adaptive Learnable Self-loops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A10D19-DABC-4BF2-A7A4-5329C4040060}"/>
              </a:ext>
            </a:extLst>
          </p:cNvPr>
          <p:cNvSpPr txBox="1"/>
          <p:nvPr/>
        </p:nvSpPr>
        <p:spPr>
          <a:xfrm>
            <a:off x="6928485" y="3785440"/>
            <a:ext cx="3145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The Classification Loss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61A7D3A-A2FC-4D67-A2CC-317E715ADA0E}"/>
              </a:ext>
            </a:extLst>
          </p:cNvPr>
          <p:cNvSpPr/>
          <p:nvPr/>
        </p:nvSpPr>
        <p:spPr>
          <a:xfrm>
            <a:off x="2301240" y="2114912"/>
            <a:ext cx="2997518" cy="8797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44CDB4F-9D7C-4D97-BB18-09718412E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1061" y="1829162"/>
            <a:ext cx="1971675" cy="5715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03F96E-DB00-448C-AA1E-982737FC7E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299" y="2400662"/>
            <a:ext cx="3171825" cy="5238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9CA4B-356E-433F-9519-E86866215D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299" y="2952750"/>
            <a:ext cx="2428875" cy="4762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49C8E17-8442-4D91-9220-8CD469D993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6697" y="4154977"/>
            <a:ext cx="2752725" cy="5143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3C704AF-CD98-45AB-AB2C-2935D3381C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0417" y="4627820"/>
            <a:ext cx="4576763" cy="856416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B22159E-3D95-46B9-AC75-F03E705D8B46}"/>
              </a:ext>
            </a:extLst>
          </p:cNvPr>
          <p:cNvSpPr/>
          <p:nvPr/>
        </p:nvSpPr>
        <p:spPr>
          <a:xfrm>
            <a:off x="5387340" y="2114912"/>
            <a:ext cx="1440180" cy="8797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19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02CBC2-4288-42BC-9AE1-D8ED6857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1" y="1837349"/>
            <a:ext cx="7128658" cy="37633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4237C7F-A22F-4184-B3C5-55B68C631DD9}"/>
              </a:ext>
            </a:extLst>
          </p:cNvPr>
          <p:cNvSpPr txBox="1"/>
          <p:nvPr/>
        </p:nvSpPr>
        <p:spPr>
          <a:xfrm>
            <a:off x="6827520" y="1468017"/>
            <a:ext cx="3388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Self-Supervised Learning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A10D19-DABC-4BF2-A7A4-5329C4040060}"/>
              </a:ext>
            </a:extLst>
          </p:cNvPr>
          <p:cNvSpPr txBox="1"/>
          <p:nvPr/>
        </p:nvSpPr>
        <p:spPr>
          <a:xfrm>
            <a:off x="6928485" y="3785440"/>
            <a:ext cx="3145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Overall Objective Function</a:t>
            </a: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8B22159E-3D95-46B9-AC75-F03E705D8B46}"/>
              </a:ext>
            </a:extLst>
          </p:cNvPr>
          <p:cNvSpPr/>
          <p:nvPr/>
        </p:nvSpPr>
        <p:spPr>
          <a:xfrm>
            <a:off x="6096000" y="2114912"/>
            <a:ext cx="731520" cy="29057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8BCB267-3B20-4D47-8E3D-390369E59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441" y="2024034"/>
            <a:ext cx="5012738" cy="73378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7D120A0-C9AE-471E-9AF8-217F9082F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4492" y="2703290"/>
            <a:ext cx="1743075" cy="847725"/>
          </a:xfrm>
          <a:prstGeom prst="rect">
            <a:avLst/>
          </a:prstGeom>
        </p:spPr>
      </p:pic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8484B33-AB0C-4AB1-831B-187FA0831364}"/>
              </a:ext>
            </a:extLst>
          </p:cNvPr>
          <p:cNvSpPr/>
          <p:nvPr/>
        </p:nvSpPr>
        <p:spPr>
          <a:xfrm>
            <a:off x="1866900" y="3276600"/>
            <a:ext cx="4175760" cy="20345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9603112-6BFF-4B8E-B042-ACD250B1F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907" y="4347200"/>
            <a:ext cx="4207444" cy="17699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8624219-E81F-487F-8018-0D578ABF53B7}"/>
              </a:ext>
            </a:extLst>
          </p:cNvPr>
          <p:cNvSpPr txBox="1"/>
          <p:nvPr/>
        </p:nvSpPr>
        <p:spPr>
          <a:xfrm>
            <a:off x="8785858" y="2703228"/>
            <a:ext cx="3322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="0" dirty="0">
                <a:solidFill>
                  <a:srgbClr val="FF0000"/>
                </a:solidFill>
              </a:rPr>
              <a:t>保持两个空间的节点状态一致</a:t>
            </a:r>
            <a:endParaRPr lang="en-US" altLang="zh-CN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9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091E2D-F730-46C3-8728-AECC1CCCF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2147887"/>
            <a:ext cx="6419850" cy="25622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6B51CEA-365D-4E9A-92EE-A493C32A6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950" y="1649730"/>
            <a:ext cx="68961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BFAE58-2C65-4A17-9E8B-9ECE822DB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150" y="1367790"/>
            <a:ext cx="67437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75214D0-93CE-4D83-A629-680459FC4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" y="1981743"/>
            <a:ext cx="11498580" cy="36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453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17330</TotalTime>
  <Words>255</Words>
  <Application>Microsoft Office PowerPoint</Application>
  <PresentationFormat>宽屏</PresentationFormat>
  <Paragraphs>49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  <vt:lpstr>Experiments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wxs</cp:lastModifiedBy>
  <cp:revision>1796</cp:revision>
  <dcterms:created xsi:type="dcterms:W3CDTF">2017-04-22T07:59:00Z</dcterms:created>
  <dcterms:modified xsi:type="dcterms:W3CDTF">2021-03-23T12:33:20Z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